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594"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84857A4-25FF-4B23-98D2-67DE03D1D624}" type="datetimeFigureOut">
              <a:rPr lang="en-IE" smtClean="0"/>
              <a:t>21/01/2021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120309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84857A4-25FF-4B23-98D2-67DE03D1D624}" type="datetimeFigureOut">
              <a:rPr lang="en-IE" smtClean="0"/>
              <a:t>21/01/2021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83597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84857A4-25FF-4B23-98D2-67DE03D1D624}" type="datetimeFigureOut">
              <a:rPr lang="en-IE" smtClean="0"/>
              <a:t>21/01/2021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11912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84857A4-25FF-4B23-98D2-67DE03D1D624}" type="datetimeFigureOut">
              <a:rPr lang="en-IE" smtClean="0"/>
              <a:t>21/01/2021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218594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857A4-25FF-4B23-98D2-67DE03D1D624}" type="datetimeFigureOut">
              <a:rPr lang="en-IE" smtClean="0"/>
              <a:t>21/01/2021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84991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84857A4-25FF-4B23-98D2-67DE03D1D624}" type="datetimeFigureOut">
              <a:rPr lang="en-IE" smtClean="0"/>
              <a:t>21/01/2021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167855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84857A4-25FF-4B23-98D2-67DE03D1D624}" type="datetimeFigureOut">
              <a:rPr lang="en-IE" smtClean="0"/>
              <a:t>21/01/2021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3684016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84857A4-25FF-4B23-98D2-67DE03D1D624}" type="datetimeFigureOut">
              <a:rPr lang="en-IE" smtClean="0"/>
              <a:t>21/01/2021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274983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857A4-25FF-4B23-98D2-67DE03D1D624}" type="datetimeFigureOut">
              <a:rPr lang="en-IE" smtClean="0"/>
              <a:t>21/01/2021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324703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857A4-25FF-4B23-98D2-67DE03D1D624}" type="datetimeFigureOut">
              <a:rPr lang="en-IE" smtClean="0"/>
              <a:t>21/01/2021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209611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857A4-25FF-4B23-98D2-67DE03D1D624}" type="datetimeFigureOut">
              <a:rPr lang="en-IE" smtClean="0"/>
              <a:t>21/01/2021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4807BE3-473F-42BB-9838-E9835BB35357}" type="slidenum">
              <a:rPr lang="en-IE" smtClean="0"/>
              <a:t>‹#›</a:t>
            </a:fld>
            <a:endParaRPr lang="en-IE"/>
          </a:p>
        </p:txBody>
      </p:sp>
    </p:spTree>
    <p:extLst>
      <p:ext uri="{BB962C8B-B14F-4D97-AF65-F5344CB8AC3E}">
        <p14:creationId xmlns:p14="http://schemas.microsoft.com/office/powerpoint/2010/main" val="2236673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857A4-25FF-4B23-98D2-67DE03D1D624}" type="datetimeFigureOut">
              <a:rPr lang="en-IE" smtClean="0"/>
              <a:t>21/01/2021</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07BE3-473F-42BB-9838-E9835BB35357}" type="slidenum">
              <a:rPr lang="en-IE" smtClean="0"/>
              <a:t>‹#›</a:t>
            </a:fld>
            <a:endParaRPr lang="en-IE"/>
          </a:p>
        </p:txBody>
      </p:sp>
    </p:spTree>
    <p:extLst>
      <p:ext uri="{BB962C8B-B14F-4D97-AF65-F5344CB8AC3E}">
        <p14:creationId xmlns:p14="http://schemas.microsoft.com/office/powerpoint/2010/main" val="2921777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6200" y="0"/>
            <a:ext cx="8978900" cy="1625600"/>
          </a:xfrm>
        </p:spPr>
        <p:txBody>
          <a:bodyPr>
            <a:normAutofit/>
          </a:bodyPr>
          <a:lstStyle/>
          <a:p>
            <a:r>
              <a:rPr lang="en-IE" dirty="0" smtClean="0"/>
              <a:t>THE BELUGA WHALE             </a:t>
            </a:r>
            <a:r>
              <a:rPr lang="en-IE" sz="2700" dirty="0" smtClean="0"/>
              <a:t>By Aaron Currane</a:t>
            </a:r>
            <a:endParaRPr lang="en-IE" sz="2700" dirty="0"/>
          </a:p>
        </p:txBody>
      </p:sp>
      <p:sp>
        <p:nvSpPr>
          <p:cNvPr id="3" name="Subtitle 2"/>
          <p:cNvSpPr>
            <a:spLocks noGrp="1"/>
          </p:cNvSpPr>
          <p:nvPr>
            <p:ph type="subTitle" idx="1"/>
          </p:nvPr>
        </p:nvSpPr>
        <p:spPr>
          <a:xfrm>
            <a:off x="5524500" y="2152781"/>
            <a:ext cx="6083300" cy="4036183"/>
          </a:xfrm>
        </p:spPr>
        <p:txBody>
          <a:bodyPr/>
          <a:lstStyle/>
          <a:p>
            <a:r>
              <a:rPr lang="en-IE" b="1" dirty="0" smtClean="0"/>
              <a:t>COMMON NAME </a:t>
            </a:r>
            <a:r>
              <a:rPr lang="en-IE" dirty="0" smtClean="0"/>
              <a:t>: Beluga  Whale</a:t>
            </a:r>
          </a:p>
          <a:p>
            <a:r>
              <a:rPr lang="en-IE" b="1" dirty="0" smtClean="0"/>
              <a:t>SCIENTIFIC NAME</a:t>
            </a:r>
            <a:r>
              <a:rPr lang="en-IE" dirty="0" smtClean="0"/>
              <a:t>: </a:t>
            </a:r>
            <a:r>
              <a:rPr lang="en-IE" dirty="0" err="1" smtClean="0"/>
              <a:t>Delphinapterus</a:t>
            </a:r>
            <a:r>
              <a:rPr lang="en-IE" dirty="0" smtClean="0"/>
              <a:t> </a:t>
            </a:r>
            <a:r>
              <a:rPr lang="en-IE" dirty="0" err="1" smtClean="0"/>
              <a:t>Leucas</a:t>
            </a:r>
            <a:endParaRPr lang="en-IE" dirty="0" smtClean="0"/>
          </a:p>
          <a:p>
            <a:r>
              <a:rPr lang="en-IE" b="1" dirty="0" smtClean="0"/>
              <a:t>TYPE</a:t>
            </a:r>
            <a:r>
              <a:rPr lang="en-IE" dirty="0" smtClean="0"/>
              <a:t> : Mammal</a:t>
            </a:r>
          </a:p>
          <a:p>
            <a:r>
              <a:rPr lang="en-IE" b="1" dirty="0" smtClean="0"/>
              <a:t>GROUP NAME </a:t>
            </a:r>
            <a:r>
              <a:rPr lang="en-IE" dirty="0" smtClean="0"/>
              <a:t>: Pod</a:t>
            </a:r>
          </a:p>
          <a:p>
            <a:r>
              <a:rPr lang="en-IE" b="1" dirty="0" smtClean="0"/>
              <a:t>AVERAGE LIFE SPAN </a:t>
            </a:r>
            <a:r>
              <a:rPr lang="en-IE" dirty="0" smtClean="0"/>
              <a:t>: 35 to 50 years</a:t>
            </a:r>
          </a:p>
          <a:p>
            <a:r>
              <a:rPr lang="en-IE" b="1" dirty="0" smtClean="0"/>
              <a:t>SIZE </a:t>
            </a:r>
            <a:r>
              <a:rPr lang="en-IE" dirty="0" smtClean="0"/>
              <a:t>: 13 to 20 feet</a:t>
            </a:r>
          </a:p>
          <a:p>
            <a:r>
              <a:rPr lang="en-IE" b="1" dirty="0" smtClean="0"/>
              <a:t>WEIGHT </a:t>
            </a:r>
            <a:r>
              <a:rPr lang="en-IE" dirty="0" smtClean="0"/>
              <a:t>: 1 to 1.5 tons</a:t>
            </a:r>
          </a:p>
          <a:p>
            <a:pPr algn="l"/>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9350" y="2076581"/>
            <a:ext cx="5233550" cy="4112383"/>
          </a:xfrm>
          <a:prstGeom prst="rect">
            <a:avLst/>
          </a:prstGeom>
        </p:spPr>
      </p:pic>
    </p:spTree>
    <p:extLst>
      <p:ext uri="{BB962C8B-B14F-4D97-AF65-F5344CB8AC3E}">
        <p14:creationId xmlns:p14="http://schemas.microsoft.com/office/powerpoint/2010/main" val="3074229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3400" y="392597"/>
            <a:ext cx="9055100" cy="2215991"/>
          </a:xfrm>
          <a:prstGeom prst="rect">
            <a:avLst/>
          </a:prstGeom>
          <a:noFill/>
        </p:spPr>
        <p:txBody>
          <a:bodyPr wrap="square" rtlCol="0">
            <a:spAutoFit/>
          </a:bodyPr>
          <a:lstStyle/>
          <a:p>
            <a:pPr algn="ctr"/>
            <a:r>
              <a:rPr lang="en-IE" sz="2800" b="1" dirty="0" smtClean="0"/>
              <a:t>HABITAT</a:t>
            </a:r>
          </a:p>
          <a:p>
            <a:endParaRPr lang="en-IE" sz="2200" dirty="0"/>
          </a:p>
          <a:p>
            <a:r>
              <a:rPr lang="en-IE" sz="2200" dirty="0" smtClean="0"/>
              <a:t>These whales are common in the Arctic Ocean’s coastal waters, though they are found in subarctic waters as well. Arctic belugas migrate southward in large pods when the sea freezes over. They are also found in open ocean, continental shelf, coastal, estuary, and river waters. </a:t>
            </a:r>
            <a:endParaRPr lang="en-IE" sz="2200" dirty="0"/>
          </a:p>
        </p:txBody>
      </p:sp>
      <p:sp>
        <p:nvSpPr>
          <p:cNvPr id="7" name="TextBox 6"/>
          <p:cNvSpPr txBox="1"/>
          <p:nvPr/>
        </p:nvSpPr>
        <p:spPr>
          <a:xfrm>
            <a:off x="1803400" y="4541253"/>
            <a:ext cx="8839200" cy="1815882"/>
          </a:xfrm>
          <a:prstGeom prst="rect">
            <a:avLst/>
          </a:prstGeom>
          <a:noFill/>
        </p:spPr>
        <p:txBody>
          <a:bodyPr wrap="square" rtlCol="0">
            <a:spAutoFit/>
          </a:bodyPr>
          <a:lstStyle/>
          <a:p>
            <a:pPr algn="ctr"/>
            <a:r>
              <a:rPr lang="en-IE" sz="2800" b="1" dirty="0" smtClean="0"/>
              <a:t>FOOD</a:t>
            </a:r>
          </a:p>
          <a:p>
            <a:endParaRPr lang="en-IE" dirty="0"/>
          </a:p>
          <a:p>
            <a:r>
              <a:rPr lang="en-IE" sz="2200" dirty="0" smtClean="0"/>
              <a:t>Beluga whales have a varied diet consisting of octopus, squid, crabs, shrimp, clams, snails and sandworms. They also eat a variety of fishes including salmon, cod, sole, herring, eulachon, smelt and flounder.</a:t>
            </a:r>
            <a:endParaRPr lang="en-IE" sz="22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8248" y="2593842"/>
            <a:ext cx="2435141" cy="1962157"/>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9042" y="2581622"/>
            <a:ext cx="2895616" cy="1959631"/>
          </a:xfrm>
          <a:prstGeom prst="rect">
            <a:avLst/>
          </a:prstGeom>
        </p:spPr>
      </p:pic>
    </p:spTree>
    <p:extLst>
      <p:ext uri="{BB962C8B-B14F-4D97-AF65-F5344CB8AC3E}">
        <p14:creationId xmlns:p14="http://schemas.microsoft.com/office/powerpoint/2010/main" val="353243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3187" y="1626900"/>
            <a:ext cx="5483058" cy="2215991"/>
          </a:xfrm>
          <a:prstGeom prst="rect">
            <a:avLst/>
          </a:prstGeom>
          <a:noFill/>
        </p:spPr>
        <p:txBody>
          <a:bodyPr wrap="square" rtlCol="0">
            <a:spAutoFit/>
          </a:bodyPr>
          <a:lstStyle/>
          <a:p>
            <a:pPr algn="ctr"/>
            <a:endParaRPr lang="en-IE" sz="2800" b="1" dirty="0" smtClean="0"/>
          </a:p>
          <a:p>
            <a:r>
              <a:rPr lang="en-IE" sz="2200" dirty="0"/>
              <a:t>Belugas give birth to one calf at a time. Females give birth every 2-4 years. An average birth lasts eight hours.</a:t>
            </a:r>
          </a:p>
          <a:p>
            <a:endParaRPr lang="en-IE" sz="2200" dirty="0" smtClean="0"/>
          </a:p>
          <a:p>
            <a:endParaRPr lang="en-IE" sz="2200" dirty="0"/>
          </a:p>
        </p:txBody>
      </p:sp>
      <p:sp>
        <p:nvSpPr>
          <p:cNvPr id="5" name="TextBox 4"/>
          <p:cNvSpPr txBox="1"/>
          <p:nvPr/>
        </p:nvSpPr>
        <p:spPr>
          <a:xfrm>
            <a:off x="833187" y="232222"/>
            <a:ext cx="11103142" cy="1877437"/>
          </a:xfrm>
          <a:prstGeom prst="rect">
            <a:avLst/>
          </a:prstGeom>
          <a:noFill/>
        </p:spPr>
        <p:txBody>
          <a:bodyPr wrap="square" rtlCol="0">
            <a:spAutoFit/>
          </a:bodyPr>
          <a:lstStyle/>
          <a:p>
            <a:pPr algn="ctr"/>
            <a:r>
              <a:rPr lang="en-IE" sz="2800" b="1" dirty="0" smtClean="0"/>
              <a:t>REPRODUCTION</a:t>
            </a:r>
          </a:p>
          <a:p>
            <a:r>
              <a:rPr lang="en-IE" sz="2200" dirty="0" smtClean="0"/>
              <a:t>Reproductive cycle is strictly seasonal, though there is slight variability between regions. Observed in human care, gestation ranges from 15 – 16 months. Births occur most often </a:t>
            </a:r>
          </a:p>
          <a:p>
            <a:r>
              <a:rPr lang="en-IE" sz="2200" dirty="0" smtClean="0"/>
              <a:t>from late spring to early summer : April- July.</a:t>
            </a:r>
          </a:p>
          <a:p>
            <a:endParaRPr lang="en-IE" sz="2200" dirty="0"/>
          </a:p>
        </p:txBody>
      </p:sp>
      <p:sp>
        <p:nvSpPr>
          <p:cNvPr id="6" name="TextBox 5"/>
          <p:cNvSpPr txBox="1"/>
          <p:nvPr/>
        </p:nvSpPr>
        <p:spPr>
          <a:xfrm>
            <a:off x="833187" y="3340756"/>
            <a:ext cx="11103142" cy="3477875"/>
          </a:xfrm>
          <a:prstGeom prst="rect">
            <a:avLst/>
          </a:prstGeom>
          <a:noFill/>
        </p:spPr>
        <p:txBody>
          <a:bodyPr wrap="square" rtlCol="0">
            <a:spAutoFit/>
          </a:bodyPr>
          <a:lstStyle/>
          <a:p>
            <a:r>
              <a:rPr lang="en-IE" sz="2200" dirty="0"/>
              <a:t>Calves may not successfully nurse </a:t>
            </a:r>
            <a:r>
              <a:rPr lang="en-IE" sz="2200" dirty="0" smtClean="0"/>
              <a:t>until </a:t>
            </a:r>
            <a:r>
              <a:rPr lang="en-IE" sz="2200" dirty="0"/>
              <a:t>more </a:t>
            </a:r>
            <a:endParaRPr lang="en-IE" sz="2200" dirty="0" smtClean="0"/>
          </a:p>
          <a:p>
            <a:r>
              <a:rPr lang="en-IE" sz="2200" dirty="0" smtClean="0"/>
              <a:t>than </a:t>
            </a:r>
            <a:r>
              <a:rPr lang="en-IE" sz="2200" dirty="0"/>
              <a:t>a day after birth. </a:t>
            </a:r>
            <a:r>
              <a:rPr lang="en-IE" sz="2200" dirty="0" smtClean="0"/>
              <a:t>Once </a:t>
            </a:r>
            <a:r>
              <a:rPr lang="en-IE" sz="2200" dirty="0"/>
              <a:t>nursing, belugas </a:t>
            </a:r>
            <a:endParaRPr lang="en-IE" sz="2200" dirty="0" smtClean="0"/>
          </a:p>
          <a:p>
            <a:r>
              <a:rPr lang="en-IE" sz="2200" dirty="0" smtClean="0"/>
              <a:t>nurse </a:t>
            </a:r>
            <a:r>
              <a:rPr lang="en-IE" sz="2200" dirty="0"/>
              <a:t>about </a:t>
            </a:r>
            <a:r>
              <a:rPr lang="en-IE" sz="2200" dirty="0" smtClean="0"/>
              <a:t>every  </a:t>
            </a:r>
            <a:r>
              <a:rPr lang="en-IE" sz="2200" dirty="0"/>
              <a:t>half hour, though there may </a:t>
            </a:r>
            <a:endParaRPr lang="en-IE" sz="2200" dirty="0" smtClean="0"/>
          </a:p>
          <a:p>
            <a:r>
              <a:rPr lang="en-IE" sz="2200" dirty="0" smtClean="0"/>
              <a:t>be </a:t>
            </a:r>
            <a:r>
              <a:rPr lang="en-IE" sz="2200" dirty="0"/>
              <a:t>variation </a:t>
            </a:r>
            <a:r>
              <a:rPr lang="en-IE" sz="2200" dirty="0" smtClean="0"/>
              <a:t>from </a:t>
            </a:r>
            <a:r>
              <a:rPr lang="en-IE" sz="2200" dirty="0"/>
              <a:t>calf to calf. Calves curl their </a:t>
            </a:r>
            <a:endParaRPr lang="en-IE" sz="2200" dirty="0" smtClean="0"/>
          </a:p>
          <a:p>
            <a:r>
              <a:rPr lang="en-IE" sz="2200" dirty="0" smtClean="0"/>
              <a:t>tongue</a:t>
            </a:r>
            <a:r>
              <a:rPr lang="en-IE" sz="2200" dirty="0"/>
              <a:t>, </a:t>
            </a:r>
            <a:r>
              <a:rPr lang="en-IE" sz="2200" dirty="0" smtClean="0"/>
              <a:t>similar </a:t>
            </a:r>
            <a:r>
              <a:rPr lang="en-IE" sz="2200" dirty="0"/>
              <a:t>to humans, which is used as a straw for nursing. </a:t>
            </a:r>
            <a:endParaRPr lang="en-IE" sz="2200" dirty="0" smtClean="0"/>
          </a:p>
          <a:p>
            <a:r>
              <a:rPr lang="en-IE" sz="2200" dirty="0" smtClean="0"/>
              <a:t>When </a:t>
            </a:r>
            <a:r>
              <a:rPr lang="en-IE" sz="2200" dirty="0"/>
              <a:t>curled a water – tight  seal is formed by the scalloped edges around the tongue. A female beluga can lactate ( produce milk ) for approximately  2 years following the birth of her calf. Calves are dependent upon their mother’s milk for the first 6-12 months of life before they begin to eat solid food, but can continue to nurse opportunistically until they are 2 years of age.</a:t>
            </a:r>
          </a:p>
          <a:p>
            <a:endParaRPr lang="en-IE" sz="22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6750" y="1381741"/>
            <a:ext cx="4584700" cy="3267075"/>
          </a:xfrm>
          <a:prstGeom prst="rect">
            <a:avLst/>
          </a:prstGeom>
        </p:spPr>
      </p:pic>
    </p:spTree>
    <p:extLst>
      <p:ext uri="{BB962C8B-B14F-4D97-AF65-F5344CB8AC3E}">
        <p14:creationId xmlns:p14="http://schemas.microsoft.com/office/powerpoint/2010/main" val="4054220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9800" y="292100"/>
            <a:ext cx="10651978" cy="3385542"/>
          </a:xfrm>
          <a:prstGeom prst="rect">
            <a:avLst/>
          </a:prstGeom>
          <a:noFill/>
        </p:spPr>
        <p:txBody>
          <a:bodyPr wrap="square" rtlCol="0">
            <a:spAutoFit/>
          </a:bodyPr>
          <a:lstStyle/>
          <a:p>
            <a:pPr algn="ctr"/>
            <a:r>
              <a:rPr lang="en-IE" sz="2800" b="1" dirty="0" smtClean="0"/>
              <a:t>PREDATORS</a:t>
            </a:r>
          </a:p>
          <a:p>
            <a:endParaRPr lang="en-IE" dirty="0"/>
          </a:p>
          <a:p>
            <a:r>
              <a:rPr lang="en-IE" sz="2400" dirty="0" smtClean="0"/>
              <a:t>Polar bears and killer whales are two major predators of beluga whales, although neither of these is considered a significant threat to beluga populations as a whole. Becoming trapped in ice is not uncommon , and groups of belugas large enough to have an effect on the population can become restricted to small areas by shifting sea ice. Climate change resulting in less ice in northern waters could potentially lead to increased fishing and sea traffic, which could threaten belugas with higher levels of pollution , decreased prey and environmental disturbances.</a:t>
            </a:r>
            <a:endParaRPr lang="en-IE" sz="2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199" y="3677642"/>
            <a:ext cx="3772331" cy="296230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7113" y="3677642"/>
            <a:ext cx="4483099" cy="2962309"/>
          </a:xfrm>
          <a:prstGeom prst="rect">
            <a:avLst/>
          </a:prstGeom>
        </p:spPr>
      </p:pic>
    </p:spTree>
    <p:extLst>
      <p:ext uri="{BB962C8B-B14F-4D97-AF65-F5344CB8AC3E}">
        <p14:creationId xmlns:p14="http://schemas.microsoft.com/office/powerpoint/2010/main" val="1506791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003" y="154745"/>
            <a:ext cx="11844997" cy="5170646"/>
          </a:xfrm>
          <a:prstGeom prst="rect">
            <a:avLst/>
          </a:prstGeom>
          <a:noFill/>
        </p:spPr>
        <p:txBody>
          <a:bodyPr wrap="square" rtlCol="0">
            <a:spAutoFit/>
          </a:bodyPr>
          <a:lstStyle/>
          <a:p>
            <a:pPr algn="ctr"/>
            <a:r>
              <a:rPr lang="en-IE" sz="2800" u="sng" dirty="0" smtClean="0"/>
              <a:t>INTERESTING </a:t>
            </a:r>
            <a:r>
              <a:rPr lang="en-IE" sz="2800" u="sng" dirty="0" smtClean="0"/>
              <a:t>FACTS</a:t>
            </a:r>
            <a:endParaRPr lang="en-IE" sz="2800" u="sng" dirty="0"/>
          </a:p>
          <a:p>
            <a:pPr marL="342900" indent="-342900">
              <a:buFont typeface="Arial" panose="020B0604020202020204" pitchFamily="34" charset="0"/>
              <a:buChar char="•"/>
            </a:pPr>
            <a:r>
              <a:rPr lang="en-IE" sz="2000" b="1" dirty="0" smtClean="0"/>
              <a:t>The vertebrae in a beluga’s neck </a:t>
            </a:r>
            <a:r>
              <a:rPr lang="en-IE" sz="2000" b="1" dirty="0" smtClean="0"/>
              <a:t>are</a:t>
            </a:r>
            <a:r>
              <a:rPr lang="en-IE" sz="2000" b="1" dirty="0" smtClean="0"/>
              <a:t> </a:t>
            </a:r>
            <a:r>
              <a:rPr lang="en-IE" sz="2000" b="1" dirty="0" smtClean="0"/>
              <a:t>not fused together, giving it the unusual ability to turn it’s head up, down and side-to-side.</a:t>
            </a:r>
          </a:p>
          <a:p>
            <a:pPr marL="342900" indent="-342900">
              <a:buFont typeface="Arial" panose="020B0604020202020204" pitchFamily="34" charset="0"/>
              <a:buChar char="•"/>
            </a:pPr>
            <a:endParaRPr lang="en-IE" sz="2000" b="1" dirty="0"/>
          </a:p>
          <a:p>
            <a:pPr marL="342900" indent="-342900">
              <a:buFont typeface="Arial" panose="020B0604020202020204" pitchFamily="34" charset="0"/>
              <a:buChar char="•"/>
            </a:pPr>
            <a:r>
              <a:rPr lang="en-IE" sz="2000" b="1" dirty="0" smtClean="0"/>
              <a:t>The beluga whale can change the shape of it’s bulbous forehead, called a “melon”, by blowing air around it’s sinuses.</a:t>
            </a:r>
          </a:p>
          <a:p>
            <a:pPr marL="342900" indent="-342900">
              <a:buFont typeface="Arial" panose="020B0604020202020204" pitchFamily="34" charset="0"/>
              <a:buChar char="•"/>
            </a:pPr>
            <a:endParaRPr lang="en-IE" sz="2000" b="1" dirty="0"/>
          </a:p>
          <a:p>
            <a:pPr marL="342900" indent="-342900">
              <a:buFont typeface="Arial" panose="020B0604020202020204" pitchFamily="34" charset="0"/>
              <a:buChar char="•"/>
            </a:pPr>
            <a:r>
              <a:rPr lang="en-IE" sz="2000" b="1" dirty="0" smtClean="0"/>
              <a:t>The beluga whale can swim backwards. This adaption is helpful in an environment where sea ice can change rapidly.</a:t>
            </a:r>
          </a:p>
          <a:p>
            <a:pPr marL="342900" indent="-342900">
              <a:buFont typeface="Arial" panose="020B0604020202020204" pitchFamily="34" charset="0"/>
              <a:buChar char="•"/>
            </a:pPr>
            <a:endParaRPr lang="en-IE" sz="2000" b="1" dirty="0"/>
          </a:p>
          <a:p>
            <a:pPr marL="342900" indent="-342900">
              <a:buFont typeface="Arial" panose="020B0604020202020204" pitchFamily="34" charset="0"/>
              <a:buChar char="•"/>
            </a:pPr>
            <a:r>
              <a:rPr lang="en-IE" sz="2000" b="1" dirty="0" smtClean="0"/>
              <a:t>Beluga whales dives may last up to 25 minutes and can reach depths of 800 meters.</a:t>
            </a:r>
          </a:p>
          <a:p>
            <a:pPr marL="342900" indent="-342900">
              <a:buFont typeface="Arial" panose="020B0604020202020204" pitchFamily="34" charset="0"/>
              <a:buChar char="•"/>
            </a:pPr>
            <a:endParaRPr lang="en-IE" sz="2000" b="1" dirty="0"/>
          </a:p>
          <a:p>
            <a:pPr marL="342900" indent="-342900">
              <a:buFont typeface="Arial" panose="020B0604020202020204" pitchFamily="34" charset="0"/>
              <a:buChar char="•"/>
            </a:pPr>
            <a:r>
              <a:rPr lang="en-IE" sz="2000" b="1" dirty="0" smtClean="0"/>
              <a:t>Also known as “sea canaries”, belugas are one of the most vocal of all whales.</a:t>
            </a:r>
          </a:p>
          <a:p>
            <a:pPr marL="342900" indent="-342900">
              <a:buFont typeface="Arial" panose="020B0604020202020204" pitchFamily="34" charset="0"/>
              <a:buChar char="•"/>
            </a:pPr>
            <a:endParaRPr lang="en-IE" sz="2200" b="1" dirty="0"/>
          </a:p>
          <a:p>
            <a:pPr marL="342900" indent="-342900">
              <a:buFont typeface="Arial" panose="020B0604020202020204" pitchFamily="34" charset="0"/>
              <a:buChar char="•"/>
            </a:pPr>
            <a:endParaRPr lang="en-IE" sz="2200" b="1" dirty="0"/>
          </a:p>
          <a:p>
            <a:pPr marL="285750" indent="-285750">
              <a:buFont typeface="Arial" panose="020B0604020202020204" pitchFamily="34" charset="0"/>
              <a:buChar char="•"/>
            </a:pPr>
            <a:endParaRPr lang="en-IE"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552" y="4373985"/>
            <a:ext cx="5824025" cy="2253656"/>
          </a:xfrm>
          <a:prstGeom prst="rect">
            <a:avLst/>
          </a:prstGeom>
        </p:spPr>
      </p:pic>
    </p:spTree>
    <p:extLst>
      <p:ext uri="{BB962C8B-B14F-4D97-AF65-F5344CB8AC3E}">
        <p14:creationId xmlns:p14="http://schemas.microsoft.com/office/powerpoint/2010/main" val="2010939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537</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BELUGA WHALE             By Aaron Currane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BELUGA WHALE</dc:title>
  <dc:creator>Mike Currane</dc:creator>
  <cp:lastModifiedBy>Mike Currane</cp:lastModifiedBy>
  <cp:revision>24</cp:revision>
  <dcterms:created xsi:type="dcterms:W3CDTF">2021-01-20T21:05:41Z</dcterms:created>
  <dcterms:modified xsi:type="dcterms:W3CDTF">2021-01-21T22:37:19Z</dcterms:modified>
</cp:coreProperties>
</file>